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8" r:id="rId3"/>
    <p:sldId id="277" r:id="rId4"/>
    <p:sldId id="260" r:id="rId5"/>
    <p:sldId id="259" r:id="rId6"/>
    <p:sldId id="267" r:id="rId7"/>
    <p:sldId id="261" r:id="rId8"/>
    <p:sldId id="270" r:id="rId9"/>
    <p:sldId id="269" r:id="rId10"/>
    <p:sldId id="272" r:id="rId11"/>
    <p:sldId id="271" r:id="rId12"/>
    <p:sldId id="278" r:id="rId13"/>
    <p:sldId id="27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94660"/>
  </p:normalViewPr>
  <p:slideViewPr>
    <p:cSldViewPr>
      <p:cViewPr>
        <p:scale>
          <a:sx n="75" d="100"/>
          <a:sy n="75" d="100"/>
        </p:scale>
        <p:origin x="1200" y="-108"/>
      </p:cViewPr>
      <p:guideLst>
        <p:guide orient="horz" pos="2160"/>
        <p:guide pos="2880"/>
      </p:guideLst>
    </p:cSldViewPr>
  </p:slideViewPr>
  <p:notesTextViewPr>
    <p:cViewPr>
      <p:scale>
        <a:sx n="1" d="1"/>
        <a:sy n="1" d="1"/>
      </p:scale>
      <p:origin x="0" y="-24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C6B9C3-CAB8-4E8A-9153-FA09B8CC629A}" type="datetimeFigureOut">
              <a:rPr lang="en-GB" smtClean="0"/>
              <a:t>30/12/2016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9E4CA7-7173-4CD1-9EF7-0199FDC408F9}" type="slidenum">
              <a:rPr lang="en-GB" smtClean="0"/>
              <a:t>‹#›</a:t>
            </a:fld>
            <a:endParaRPr lang="en-GB"/>
          </a:p>
        </p:txBody>
      </p:sp>
    </p:spTree>
    <p:extLst>
      <p:ext uri="{BB962C8B-B14F-4D97-AF65-F5344CB8AC3E}">
        <p14:creationId xmlns:p14="http://schemas.microsoft.com/office/powerpoint/2010/main" val="1484989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B9E4CA7-7173-4CD1-9EF7-0199FDC408F9}" type="slidenum">
              <a:rPr lang="en-GB" smtClean="0"/>
              <a:t>1</a:t>
            </a:fld>
            <a:endParaRPr lang="en-GB"/>
          </a:p>
        </p:txBody>
      </p:sp>
    </p:spTree>
    <p:extLst>
      <p:ext uri="{BB962C8B-B14F-4D97-AF65-F5344CB8AC3E}">
        <p14:creationId xmlns:p14="http://schemas.microsoft.com/office/powerpoint/2010/main" val="6710201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Ensure students don’t have access to the original texts. Students can retell the story in the past simple (except for the last sentence) from the prompts in pairs and then students retell with another partner. There can be a whole class retelling. Students can write up the story individually or in pairs.</a:t>
            </a:r>
          </a:p>
          <a:p>
            <a:r>
              <a:rPr lang="en-GB" dirty="0"/>
              <a:t>Key: On 26 August 2016 Colin </a:t>
            </a:r>
            <a:r>
              <a:rPr lang="en-GB" dirty="0" err="1"/>
              <a:t>Kaepernick</a:t>
            </a:r>
            <a:r>
              <a:rPr lang="en-GB" dirty="0"/>
              <a:t> made a decision. He did not stand during the national anthem. He knelt. It was a protest against racism. </a:t>
            </a:r>
            <a:r>
              <a:rPr lang="en-GB"/>
              <a:t>Kaepernick </a:t>
            </a:r>
            <a:r>
              <a:rPr lang="en-GB" dirty="0"/>
              <a:t>knelt before other games. Other American footballers did the same thing. After 2 months hundreds of people were/are kneeling.</a:t>
            </a:r>
          </a:p>
        </p:txBody>
      </p:sp>
      <p:sp>
        <p:nvSpPr>
          <p:cNvPr id="4" name="Slide Number Placeholder 3"/>
          <p:cNvSpPr>
            <a:spLocks noGrp="1"/>
          </p:cNvSpPr>
          <p:nvPr>
            <p:ph type="sldNum" sz="quarter" idx="10"/>
          </p:nvPr>
        </p:nvSpPr>
        <p:spPr/>
        <p:txBody>
          <a:bodyPr/>
          <a:lstStyle/>
          <a:p>
            <a:fld id="{6B9E4CA7-7173-4CD1-9EF7-0199FDC408F9}" type="slidenum">
              <a:rPr lang="en-GB" smtClean="0"/>
              <a:t>12</a:t>
            </a:fld>
            <a:endParaRPr lang="en-GB"/>
          </a:p>
        </p:txBody>
      </p:sp>
    </p:spTree>
    <p:extLst>
      <p:ext uri="{BB962C8B-B14F-4D97-AF65-F5344CB8AC3E}">
        <p14:creationId xmlns:p14="http://schemas.microsoft.com/office/powerpoint/2010/main" val="40330115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can be a pair/group activity with a whole class feedback.</a:t>
            </a:r>
          </a:p>
        </p:txBody>
      </p:sp>
      <p:sp>
        <p:nvSpPr>
          <p:cNvPr id="4" name="Slide Number Placeholder 3"/>
          <p:cNvSpPr>
            <a:spLocks noGrp="1"/>
          </p:cNvSpPr>
          <p:nvPr>
            <p:ph type="sldNum" sz="quarter" idx="10"/>
          </p:nvPr>
        </p:nvSpPr>
        <p:spPr/>
        <p:txBody>
          <a:bodyPr/>
          <a:lstStyle/>
          <a:p>
            <a:fld id="{6B9E4CA7-7173-4CD1-9EF7-0199FDC408F9}" type="slidenum">
              <a:rPr lang="en-GB" smtClean="0"/>
              <a:t>13</a:t>
            </a:fld>
            <a:endParaRPr lang="en-GB"/>
          </a:p>
        </p:txBody>
      </p:sp>
    </p:spTree>
    <p:extLst>
      <p:ext uri="{BB962C8B-B14F-4D97-AF65-F5344CB8AC3E}">
        <p14:creationId xmlns:p14="http://schemas.microsoft.com/office/powerpoint/2010/main" val="2911813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lesson could</a:t>
            </a:r>
            <a:r>
              <a:rPr lang="en-GB" baseline="0" dirty="0"/>
              <a:t> take 2 hours,  1/ Protests lists and discussion  20 mins  2/ Vocabulary discussion 15 mins 3/ Vocabulary matching 15 mins 4/ Reading I: prediction and checking 15 mins 5/ Reading II: prediction and checking 20 mins  6/  Tell the story 20-30 mins</a:t>
            </a:r>
            <a:endParaRPr lang="en-GB" dirty="0"/>
          </a:p>
        </p:txBody>
      </p:sp>
      <p:sp>
        <p:nvSpPr>
          <p:cNvPr id="4" name="Slide Number Placeholder 3"/>
          <p:cNvSpPr>
            <a:spLocks noGrp="1"/>
          </p:cNvSpPr>
          <p:nvPr>
            <p:ph type="sldNum" sz="quarter" idx="10"/>
          </p:nvPr>
        </p:nvSpPr>
        <p:spPr/>
        <p:txBody>
          <a:bodyPr/>
          <a:lstStyle/>
          <a:p>
            <a:fld id="{6B9E4CA7-7173-4CD1-9EF7-0199FDC408F9}" type="slidenum">
              <a:rPr lang="en-GB" smtClean="0"/>
              <a:t>2</a:t>
            </a:fld>
            <a:endParaRPr lang="en-GB"/>
          </a:p>
        </p:txBody>
      </p:sp>
    </p:spTree>
    <p:extLst>
      <p:ext uri="{BB962C8B-B14F-4D97-AF65-F5344CB8AC3E}">
        <p14:creationId xmlns:p14="http://schemas.microsoft.com/office/powerpoint/2010/main" val="294953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 elicits examples and pairs work together and then class feedback</a:t>
            </a:r>
          </a:p>
        </p:txBody>
      </p:sp>
      <p:sp>
        <p:nvSpPr>
          <p:cNvPr id="4" name="Slide Number Placeholder 3"/>
          <p:cNvSpPr>
            <a:spLocks noGrp="1"/>
          </p:cNvSpPr>
          <p:nvPr>
            <p:ph type="sldNum" sz="quarter" idx="10"/>
          </p:nvPr>
        </p:nvSpPr>
        <p:spPr/>
        <p:txBody>
          <a:bodyPr/>
          <a:lstStyle/>
          <a:p>
            <a:fld id="{6B9E4CA7-7173-4CD1-9EF7-0199FDC408F9}" type="slidenum">
              <a:rPr lang="en-GB" smtClean="0"/>
              <a:t>3</a:t>
            </a:fld>
            <a:endParaRPr lang="en-GB"/>
          </a:p>
        </p:txBody>
      </p:sp>
    </p:spTree>
    <p:extLst>
      <p:ext uri="{BB962C8B-B14F-4D97-AF65-F5344CB8AC3E}">
        <p14:creationId xmlns:p14="http://schemas.microsoft.com/office/powerpoint/2010/main" val="3157556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Let learners discuss, explain to each other and / or look up some of these words.</a:t>
            </a:r>
          </a:p>
        </p:txBody>
      </p:sp>
      <p:sp>
        <p:nvSpPr>
          <p:cNvPr id="4" name="Slide Number Placeholder 3"/>
          <p:cNvSpPr>
            <a:spLocks noGrp="1"/>
          </p:cNvSpPr>
          <p:nvPr>
            <p:ph type="sldNum" sz="quarter" idx="10"/>
          </p:nvPr>
        </p:nvSpPr>
        <p:spPr/>
        <p:txBody>
          <a:bodyPr/>
          <a:lstStyle/>
          <a:p>
            <a:fld id="{6B9E4CA7-7173-4CD1-9EF7-0199FDC408F9}" type="slidenum">
              <a:rPr lang="en-GB" smtClean="0"/>
              <a:t>4</a:t>
            </a:fld>
            <a:endParaRPr lang="en-GB"/>
          </a:p>
        </p:txBody>
      </p:sp>
    </p:spTree>
    <p:extLst>
      <p:ext uri="{BB962C8B-B14F-4D97-AF65-F5344CB8AC3E}">
        <p14:creationId xmlns:p14="http://schemas.microsoft.com/office/powerpoint/2010/main" val="3173199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print</a:t>
            </a:r>
            <a:r>
              <a:rPr lang="en-GB" baseline="0" dirty="0"/>
              <a:t> and cut up this sheet for learners to match in groups. </a:t>
            </a:r>
            <a:r>
              <a:rPr lang="en-GB" dirty="0"/>
              <a:t>Key: 1)d 2)a  3)e  4)h  5)f   6)g   7)c 8)b   9)</a:t>
            </a:r>
            <a:r>
              <a:rPr lang="en-GB" dirty="0" err="1"/>
              <a:t>i</a:t>
            </a:r>
            <a:endParaRPr lang="en-GB" dirty="0"/>
          </a:p>
        </p:txBody>
      </p:sp>
      <p:sp>
        <p:nvSpPr>
          <p:cNvPr id="4" name="Slide Number Placeholder 3"/>
          <p:cNvSpPr>
            <a:spLocks noGrp="1"/>
          </p:cNvSpPr>
          <p:nvPr>
            <p:ph type="sldNum" sz="quarter" idx="10"/>
          </p:nvPr>
        </p:nvSpPr>
        <p:spPr/>
        <p:txBody>
          <a:bodyPr/>
          <a:lstStyle/>
          <a:p>
            <a:fld id="{6B9E4CA7-7173-4CD1-9EF7-0199FDC408F9}" type="slidenum">
              <a:rPr lang="en-GB" smtClean="0"/>
              <a:t>5</a:t>
            </a:fld>
            <a:endParaRPr lang="en-GB"/>
          </a:p>
        </p:txBody>
      </p:sp>
    </p:spTree>
    <p:extLst>
      <p:ext uri="{BB962C8B-B14F-4D97-AF65-F5344CB8AC3E}">
        <p14:creationId xmlns:p14="http://schemas.microsoft.com/office/powerpoint/2010/main" val="427812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American football player  2) San Francisco, USA </a:t>
            </a:r>
            <a:r>
              <a:rPr lang="en-GB" baseline="0" dirty="0"/>
              <a:t>  3) to protest against racism</a:t>
            </a:r>
            <a:endParaRPr lang="en-GB" dirty="0"/>
          </a:p>
        </p:txBody>
      </p:sp>
      <p:sp>
        <p:nvSpPr>
          <p:cNvPr id="4" name="Slide Number Placeholder 3"/>
          <p:cNvSpPr>
            <a:spLocks noGrp="1"/>
          </p:cNvSpPr>
          <p:nvPr>
            <p:ph type="sldNum" sz="quarter" idx="10"/>
          </p:nvPr>
        </p:nvSpPr>
        <p:spPr/>
        <p:txBody>
          <a:bodyPr/>
          <a:lstStyle/>
          <a:p>
            <a:fld id="{6B9E4CA7-7173-4CD1-9EF7-0199FDC408F9}" type="slidenum">
              <a:rPr lang="en-GB" smtClean="0"/>
              <a:t>6</a:t>
            </a:fld>
            <a:endParaRPr lang="en-GB"/>
          </a:p>
        </p:txBody>
      </p:sp>
    </p:spTree>
    <p:extLst>
      <p:ext uri="{BB962C8B-B14F-4D97-AF65-F5344CB8AC3E}">
        <p14:creationId xmlns:p14="http://schemas.microsoft.com/office/powerpoint/2010/main" val="3915885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Ensure learners skim read by giving a time-limit on their reading. If</a:t>
            </a:r>
            <a:r>
              <a:rPr lang="en-GB" baseline="0" dirty="0"/>
              <a:t> they have access to </a:t>
            </a:r>
            <a:r>
              <a:rPr lang="en-GB" baseline="0" dirty="0" err="1"/>
              <a:t>weblinks</a:t>
            </a:r>
            <a:r>
              <a:rPr lang="en-GB" baseline="0" dirty="0"/>
              <a:t>, they can read on phones, PCs and tablets; if not, you can print the article for them.</a:t>
            </a:r>
            <a:endParaRPr lang="en-GB" dirty="0"/>
          </a:p>
        </p:txBody>
      </p:sp>
      <p:sp>
        <p:nvSpPr>
          <p:cNvPr id="4" name="Slide Number Placeholder 3"/>
          <p:cNvSpPr>
            <a:spLocks noGrp="1"/>
          </p:cNvSpPr>
          <p:nvPr>
            <p:ph type="sldNum" sz="quarter" idx="10"/>
          </p:nvPr>
        </p:nvSpPr>
        <p:spPr/>
        <p:txBody>
          <a:bodyPr/>
          <a:lstStyle/>
          <a:p>
            <a:fld id="{6B9E4CA7-7173-4CD1-9EF7-0199FDC408F9}" type="slidenum">
              <a:rPr lang="en-GB" smtClean="0"/>
              <a:t>7</a:t>
            </a:fld>
            <a:endParaRPr lang="en-GB"/>
          </a:p>
        </p:txBody>
      </p:sp>
    </p:spTree>
    <p:extLst>
      <p:ext uri="{BB962C8B-B14F-4D97-AF65-F5344CB8AC3E}">
        <p14:creationId xmlns:p14="http://schemas.microsoft.com/office/powerpoint/2010/main" val="2444574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No 2)Yes 3) No</a:t>
            </a:r>
          </a:p>
        </p:txBody>
      </p:sp>
      <p:sp>
        <p:nvSpPr>
          <p:cNvPr id="4" name="Slide Number Placeholder 3"/>
          <p:cNvSpPr>
            <a:spLocks noGrp="1"/>
          </p:cNvSpPr>
          <p:nvPr>
            <p:ph type="sldNum" sz="quarter" idx="10"/>
          </p:nvPr>
        </p:nvSpPr>
        <p:spPr/>
        <p:txBody>
          <a:bodyPr/>
          <a:lstStyle/>
          <a:p>
            <a:fld id="{6B9E4CA7-7173-4CD1-9EF7-0199FDC408F9}" type="slidenum">
              <a:rPr lang="en-GB" smtClean="0"/>
              <a:t>8</a:t>
            </a:fld>
            <a:endParaRPr lang="en-GB"/>
          </a:p>
        </p:txBody>
      </p:sp>
    </p:spTree>
    <p:extLst>
      <p:ext uri="{BB962C8B-B14F-4D97-AF65-F5344CB8AC3E}">
        <p14:creationId xmlns:p14="http://schemas.microsoft.com/office/powerpoint/2010/main" val="40215920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Yes  2) Yes  3)  Yes  4) Yes 5) Yes</a:t>
            </a:r>
          </a:p>
        </p:txBody>
      </p:sp>
      <p:sp>
        <p:nvSpPr>
          <p:cNvPr id="4" name="Slide Number Placeholder 3"/>
          <p:cNvSpPr>
            <a:spLocks noGrp="1"/>
          </p:cNvSpPr>
          <p:nvPr>
            <p:ph type="sldNum" sz="quarter" idx="10"/>
          </p:nvPr>
        </p:nvSpPr>
        <p:spPr/>
        <p:txBody>
          <a:bodyPr/>
          <a:lstStyle/>
          <a:p>
            <a:fld id="{6B9E4CA7-7173-4CD1-9EF7-0199FDC408F9}" type="slidenum">
              <a:rPr lang="en-GB" smtClean="0"/>
              <a:t>10</a:t>
            </a:fld>
            <a:endParaRPr lang="en-GB"/>
          </a:p>
        </p:txBody>
      </p:sp>
    </p:spTree>
    <p:extLst>
      <p:ext uri="{BB962C8B-B14F-4D97-AF65-F5344CB8AC3E}">
        <p14:creationId xmlns:p14="http://schemas.microsoft.com/office/powerpoint/2010/main" val="2570293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D438ED9-97DA-46C2-8A49-BF622EB401E8}" type="datetimeFigureOut">
              <a:rPr lang="en-GB" smtClean="0"/>
              <a:t>30/12/2016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3055729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D438ED9-97DA-46C2-8A49-BF622EB401E8}" type="datetimeFigureOut">
              <a:rPr lang="en-GB" smtClean="0"/>
              <a:t>30/12/2016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2753032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D438ED9-97DA-46C2-8A49-BF622EB401E8}" type="datetimeFigureOut">
              <a:rPr lang="en-GB" smtClean="0"/>
              <a:t>30/12/2016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1610298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D438ED9-97DA-46C2-8A49-BF622EB401E8}" type="datetimeFigureOut">
              <a:rPr lang="en-GB" smtClean="0"/>
              <a:t>30/12/2016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1317541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D438ED9-97DA-46C2-8A49-BF622EB401E8}" type="datetimeFigureOut">
              <a:rPr lang="en-GB" smtClean="0"/>
              <a:t>30/12/2016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2173707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D438ED9-97DA-46C2-8A49-BF622EB401E8}" type="datetimeFigureOut">
              <a:rPr lang="en-GB" smtClean="0"/>
              <a:t>30/12/2016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395214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D438ED9-97DA-46C2-8A49-BF622EB401E8}" type="datetimeFigureOut">
              <a:rPr lang="en-GB" smtClean="0"/>
              <a:t>30/12/2016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273145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D438ED9-97DA-46C2-8A49-BF622EB401E8}" type="datetimeFigureOut">
              <a:rPr lang="en-GB" smtClean="0"/>
              <a:t>30/12/2016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1873993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438ED9-97DA-46C2-8A49-BF622EB401E8}" type="datetimeFigureOut">
              <a:rPr lang="en-GB" smtClean="0"/>
              <a:t>30/12/2016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1203877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D438ED9-97DA-46C2-8A49-BF622EB401E8}" type="datetimeFigureOut">
              <a:rPr lang="en-GB" smtClean="0"/>
              <a:t>30/12/2016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2452525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D438ED9-97DA-46C2-8A49-BF622EB401E8}" type="datetimeFigureOut">
              <a:rPr lang="en-GB" smtClean="0"/>
              <a:t>30/12/2016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3070131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438ED9-97DA-46C2-8A49-BF622EB401E8}" type="datetimeFigureOut">
              <a:rPr lang="en-GB" smtClean="0"/>
              <a:t>30/12/2016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AA1DFA-513B-4317-8DF7-F4D8477B7CF2}" type="slidenum">
              <a:rPr lang="en-GB" smtClean="0"/>
              <a:t>‹#›</a:t>
            </a:fld>
            <a:endParaRPr lang="en-GB"/>
          </a:p>
        </p:txBody>
      </p:sp>
    </p:spTree>
    <p:extLst>
      <p:ext uri="{BB962C8B-B14F-4D97-AF65-F5344CB8AC3E}">
        <p14:creationId xmlns:p14="http://schemas.microsoft.com/office/powerpoint/2010/main" val="33847714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2060848"/>
            <a:ext cx="8930202" cy="2466176"/>
          </a:xfrm>
        </p:spPr>
        <p:txBody>
          <a:bodyPr>
            <a:noAutofit/>
          </a:bodyPr>
          <a:lstStyle/>
          <a:p>
            <a:r>
              <a:rPr lang="en-GB" sz="8600" b="1" dirty="0">
                <a:solidFill>
                  <a:srgbClr val="C00000"/>
                </a:solidFill>
              </a:rPr>
              <a:t>Kneeling</a:t>
            </a:r>
          </a:p>
        </p:txBody>
      </p:sp>
      <p:sp>
        <p:nvSpPr>
          <p:cNvPr id="3" name="Subtitle 2"/>
          <p:cNvSpPr>
            <a:spLocks noGrp="1"/>
          </p:cNvSpPr>
          <p:nvPr>
            <p:ph type="subTitle" idx="1"/>
          </p:nvPr>
        </p:nvSpPr>
        <p:spPr>
          <a:xfrm>
            <a:off x="323528" y="5085184"/>
            <a:ext cx="8352928" cy="1224136"/>
          </a:xfrm>
        </p:spPr>
        <p:txBody>
          <a:bodyPr>
            <a:normAutofit/>
          </a:bodyPr>
          <a:lstStyle/>
          <a:p>
            <a:pPr>
              <a:defRPr/>
            </a:pPr>
            <a:r>
              <a:rPr lang="en-GB" altLang="en-US" b="1" dirty="0">
                <a:solidFill>
                  <a:schemeClr val="accent6">
                    <a:lumMod val="50000"/>
                  </a:schemeClr>
                </a:solidFill>
              </a:rPr>
              <a:t> New Internationalist Easier English</a:t>
            </a:r>
          </a:p>
          <a:p>
            <a:pPr>
              <a:defRPr/>
            </a:pPr>
            <a:r>
              <a:rPr lang="en-GB" altLang="en-US" b="1" dirty="0">
                <a:solidFill>
                  <a:srgbClr val="00B050"/>
                </a:solidFill>
              </a:rPr>
              <a:t>Ready Intermediate Lesson</a:t>
            </a:r>
          </a:p>
          <a:p>
            <a:endParaRPr lang="en-GB"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343493"/>
            <a:ext cx="8415456"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48264" y="1950060"/>
            <a:ext cx="1562472" cy="2703076"/>
          </a:xfrm>
          <a:prstGeom prst="rect">
            <a:avLst/>
          </a:prstGeom>
        </p:spPr>
      </p:pic>
    </p:spTree>
    <p:extLst>
      <p:ext uri="{BB962C8B-B14F-4D97-AF65-F5344CB8AC3E}">
        <p14:creationId xmlns:p14="http://schemas.microsoft.com/office/powerpoint/2010/main" val="2730371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solidFill>
                  <a:srgbClr val="C00000"/>
                </a:solidFill>
              </a:rPr>
              <a:t>What do you think happened next?</a:t>
            </a:r>
          </a:p>
        </p:txBody>
      </p:sp>
      <p:sp>
        <p:nvSpPr>
          <p:cNvPr id="3" name="Content Placeholder 2"/>
          <p:cNvSpPr>
            <a:spLocks noGrp="1"/>
          </p:cNvSpPr>
          <p:nvPr>
            <p:ph idx="1"/>
          </p:nvPr>
        </p:nvSpPr>
        <p:spPr>
          <a:xfrm>
            <a:off x="457200" y="908720"/>
            <a:ext cx="8229600" cy="5949280"/>
          </a:xfrm>
        </p:spPr>
        <p:txBody>
          <a:bodyPr>
            <a:normAutofit lnSpcReduction="10000"/>
          </a:bodyPr>
          <a:lstStyle/>
          <a:p>
            <a:pPr marL="0" indent="0">
              <a:buNone/>
            </a:pPr>
            <a:endParaRPr lang="en-GB" dirty="0"/>
          </a:p>
          <a:p>
            <a:pPr marL="514350" indent="-514350">
              <a:buAutoNum type="arabicParenR"/>
            </a:pPr>
            <a:r>
              <a:rPr lang="en-GB" b="1" dirty="0"/>
              <a:t>Another football player in Colin’s team knelt during the national anthem. Yes/no?</a:t>
            </a:r>
          </a:p>
          <a:p>
            <a:pPr marL="514350" indent="-514350">
              <a:buAutoNum type="arabicParenR" startAt="2"/>
            </a:pPr>
            <a:r>
              <a:rPr lang="en-GB" b="1" dirty="0"/>
              <a:t>Football players from other teams knelt during the national anthem. Yes/no?</a:t>
            </a:r>
          </a:p>
          <a:p>
            <a:pPr marL="0" indent="0">
              <a:buNone/>
            </a:pPr>
            <a:r>
              <a:rPr lang="en-GB" b="1" dirty="0"/>
              <a:t>3)   Players from different sports knelt. Yes/no?</a:t>
            </a:r>
          </a:p>
          <a:p>
            <a:pPr marL="0" indent="0">
              <a:buNone/>
            </a:pPr>
            <a:r>
              <a:rPr lang="en-GB" b="1" dirty="0"/>
              <a:t>4)   School children knelt. Yes/no?</a:t>
            </a:r>
          </a:p>
          <a:p>
            <a:pPr marL="514350" indent="-514350">
              <a:buAutoNum type="arabicParenR" startAt="5"/>
            </a:pPr>
            <a:r>
              <a:rPr lang="en-GB" b="1" dirty="0"/>
              <a:t>Fans knelt. Yes/no?</a:t>
            </a:r>
          </a:p>
          <a:p>
            <a:pPr marL="514350" indent="-514350">
              <a:buAutoNum type="arabicParenR" startAt="5"/>
            </a:pPr>
            <a:r>
              <a:rPr lang="en-GB" b="1" dirty="0"/>
              <a:t>A lot of people are buying Colin’s football jersey. Yes/no?</a:t>
            </a:r>
            <a:endParaRPr lang="en-GB" dirty="0"/>
          </a:p>
          <a:p>
            <a:pPr marL="0" indent="0">
              <a:buNone/>
            </a:pPr>
            <a:r>
              <a:rPr lang="en-GB" b="1" dirty="0">
                <a:solidFill>
                  <a:srgbClr val="C00000"/>
                </a:solidFill>
              </a:rPr>
              <a:t>                      Now read and check:</a:t>
            </a:r>
          </a:p>
          <a:p>
            <a:endParaRPr lang="en-GB" dirty="0"/>
          </a:p>
        </p:txBody>
      </p:sp>
    </p:spTree>
    <p:extLst>
      <p:ext uri="{BB962C8B-B14F-4D97-AF65-F5344CB8AC3E}">
        <p14:creationId xmlns:p14="http://schemas.microsoft.com/office/powerpoint/2010/main" val="818315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517" y="-53965"/>
            <a:ext cx="8964488" cy="7478970"/>
          </a:xfrm>
          <a:prstGeom prst="rect">
            <a:avLst/>
          </a:prstGeom>
        </p:spPr>
        <p:txBody>
          <a:bodyPr wrap="square">
            <a:spAutoFit/>
          </a:bodyPr>
          <a:lstStyle/>
          <a:p>
            <a:r>
              <a:rPr lang="en-GB" sz="2000" b="1" dirty="0"/>
              <a:t>When it seemed that </a:t>
            </a:r>
            <a:r>
              <a:rPr lang="en-GB" sz="2000" b="1" dirty="0" err="1"/>
              <a:t>Kaepernick</a:t>
            </a:r>
            <a:r>
              <a:rPr lang="en-GB" sz="2000" b="1" dirty="0"/>
              <a:t> was possibly one of the most hated sports people in America, something interesting happened. Eric Reed, another player for the San Francisco 49ers did the same thing. ‘I wanted him to know that he’s not the only person who feels what he feels,’ Reed said. </a:t>
            </a:r>
          </a:p>
          <a:p>
            <a:endParaRPr lang="en-GB" sz="2000" b="1" dirty="0"/>
          </a:p>
          <a:p>
            <a:r>
              <a:rPr lang="en-GB" sz="2000" b="1" dirty="0"/>
              <a:t>Other American footballers did the same thing. Arian Foster from the Miami Dolphins asked many of his team to protest. And Marcus Peters from the Kansas City Chiefs raised his fist during the anthem like the Black Power salute at the 1968 Olympics. </a:t>
            </a:r>
          </a:p>
          <a:p>
            <a:endParaRPr lang="en-GB" sz="2000" b="1" dirty="0"/>
          </a:p>
          <a:p>
            <a:r>
              <a:rPr lang="en-GB" sz="2000" b="1" dirty="0"/>
              <a:t>By the middle of September, there were many, many protests in different sports. Women’s soccer star Megan Rapinoe, who is white, knelt to protest. She said, ‘Everyone needs to protest about problems in our country, not only people of colour.’ In women’s basketball, all of Indiana Fever team knelt before a game. </a:t>
            </a:r>
          </a:p>
          <a:p>
            <a:r>
              <a:rPr lang="en-GB" sz="2000" b="1" dirty="0"/>
              <a:t>High-school sports teams did the same. In Oakland, members of the school band knelt together as they played the anthem. A singer knelt before a Sacramento Kings basketball game. Even fans have knelt. </a:t>
            </a:r>
          </a:p>
          <a:p>
            <a:endParaRPr lang="en-GB" sz="2000" b="1" dirty="0"/>
          </a:p>
          <a:p>
            <a:r>
              <a:rPr lang="en-GB" sz="2000" b="1" dirty="0"/>
              <a:t>The New York Times wrote that after two months hundreds of </a:t>
            </a:r>
            <a:r>
              <a:rPr lang="en-GB" sz="2000" b="1" dirty="0" err="1"/>
              <a:t>Kaepernicks</a:t>
            </a:r>
            <a:r>
              <a:rPr lang="en-GB" sz="2000" b="1" dirty="0"/>
              <a:t> are kneeling everywhere. A lot of conservative football fans do not agree with </a:t>
            </a:r>
            <a:r>
              <a:rPr lang="en-GB" sz="2000" b="1" dirty="0" err="1"/>
              <a:t>Kaepernick</a:t>
            </a:r>
            <a:r>
              <a:rPr lang="en-GB" sz="2000" b="1" dirty="0"/>
              <a:t> but </a:t>
            </a:r>
            <a:r>
              <a:rPr lang="en-GB" sz="2000" b="1" dirty="0" err="1"/>
              <a:t>Kaepernick’s</a:t>
            </a:r>
            <a:r>
              <a:rPr lang="en-GB" sz="2000" b="1" dirty="0"/>
              <a:t> #7 jersey is selling fast. In social movements, there are always discussions about the best way to protest. The protesters have every right to talk about which kinds of protest help and which do not help</a:t>
            </a:r>
          </a:p>
          <a:p>
            <a:r>
              <a:rPr lang="en-GB" sz="2000" b="1" dirty="0"/>
              <a:t> </a:t>
            </a:r>
          </a:p>
        </p:txBody>
      </p:sp>
    </p:spTree>
    <p:extLst>
      <p:ext uri="{BB962C8B-B14F-4D97-AF65-F5344CB8AC3E}">
        <p14:creationId xmlns:p14="http://schemas.microsoft.com/office/powerpoint/2010/main" val="9092333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C00000"/>
                </a:solidFill>
              </a:rPr>
              <a:t>Tell the story:</a:t>
            </a:r>
          </a:p>
        </p:txBody>
      </p:sp>
      <p:sp>
        <p:nvSpPr>
          <p:cNvPr id="3" name="Content Placeholder 2"/>
          <p:cNvSpPr>
            <a:spLocks noGrp="1"/>
          </p:cNvSpPr>
          <p:nvPr>
            <p:ph idx="1"/>
          </p:nvPr>
        </p:nvSpPr>
        <p:spPr>
          <a:xfrm>
            <a:off x="522514" y="1390683"/>
            <a:ext cx="8229600" cy="5062653"/>
          </a:xfrm>
        </p:spPr>
        <p:txBody>
          <a:bodyPr>
            <a:normAutofit fontScale="85000" lnSpcReduction="20000"/>
          </a:bodyPr>
          <a:lstStyle/>
          <a:p>
            <a:pPr marL="0" indent="0">
              <a:buNone/>
            </a:pPr>
            <a:r>
              <a:rPr lang="en-GB" dirty="0"/>
              <a:t>26 August 2016/Colin </a:t>
            </a:r>
            <a:r>
              <a:rPr lang="en-GB" dirty="0" err="1"/>
              <a:t>Kaepernick</a:t>
            </a:r>
            <a:r>
              <a:rPr lang="en-GB" dirty="0"/>
              <a:t>/decision.</a:t>
            </a:r>
          </a:p>
          <a:p>
            <a:pPr marL="0" indent="0">
              <a:buNone/>
            </a:pPr>
            <a:r>
              <a:rPr lang="en-GB" dirty="0"/>
              <a:t>He/not stand/the national anthem. </a:t>
            </a:r>
          </a:p>
          <a:p>
            <a:pPr marL="0" indent="0">
              <a:buNone/>
            </a:pPr>
            <a:endParaRPr lang="en-GB" dirty="0"/>
          </a:p>
          <a:p>
            <a:pPr marL="0" indent="0">
              <a:buNone/>
            </a:pPr>
            <a:r>
              <a:rPr lang="en-GB" dirty="0"/>
              <a:t>He/          . </a:t>
            </a:r>
          </a:p>
          <a:p>
            <a:pPr marL="0" indent="0">
              <a:buNone/>
            </a:pPr>
            <a:endParaRPr lang="en-GB" dirty="0"/>
          </a:p>
          <a:p>
            <a:pPr marL="0" indent="0">
              <a:buNone/>
            </a:pPr>
            <a:r>
              <a:rPr lang="en-GB" dirty="0"/>
              <a:t>It/a protest/racism.</a:t>
            </a:r>
          </a:p>
          <a:p>
            <a:pPr marL="0" indent="0">
              <a:buNone/>
            </a:pPr>
            <a:endParaRPr lang="en-GB" dirty="0"/>
          </a:p>
          <a:p>
            <a:pPr marL="0" indent="0">
              <a:buNone/>
            </a:pPr>
            <a:r>
              <a:rPr lang="en-GB" dirty="0" err="1"/>
              <a:t>Kaepernick</a:t>
            </a:r>
            <a:r>
              <a:rPr lang="en-GB" dirty="0"/>
              <a:t>/         /before other games.</a:t>
            </a:r>
          </a:p>
          <a:p>
            <a:pPr marL="0" indent="0">
              <a:buNone/>
            </a:pPr>
            <a:endParaRPr lang="en-GB" dirty="0"/>
          </a:p>
          <a:p>
            <a:pPr marL="0" indent="0">
              <a:buNone/>
            </a:pPr>
            <a:r>
              <a:rPr lang="en-GB" dirty="0"/>
              <a:t>Other American footballers/the same thing.</a:t>
            </a:r>
          </a:p>
          <a:p>
            <a:pPr marL="0" indent="0">
              <a:buNone/>
            </a:pPr>
            <a:endParaRPr lang="en-GB" dirty="0"/>
          </a:p>
          <a:p>
            <a:pPr marL="0" indent="0">
              <a:buNone/>
            </a:pPr>
            <a:r>
              <a:rPr lang="en-GB" dirty="0"/>
              <a:t>After 2 months/hundreds.</a:t>
            </a:r>
          </a:p>
          <a:p>
            <a:pPr marL="0" indent="0">
              <a:buNone/>
            </a:pPr>
            <a:endParaRPr lang="en-GB" dirty="0"/>
          </a:p>
          <a:p>
            <a:pPr marL="0" indent="0">
              <a:buNone/>
            </a:pPr>
            <a:endParaRPr lang="en-GB" dirty="0"/>
          </a:p>
          <a:p>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59632" y="2267673"/>
            <a:ext cx="539294" cy="932979"/>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11760" y="3906616"/>
            <a:ext cx="461042" cy="797603"/>
          </a:xfrm>
          <a:prstGeom prst="rect">
            <a:avLst/>
          </a:prstGeom>
        </p:spPr>
      </p:pic>
    </p:spTree>
    <p:extLst>
      <p:ext uri="{BB962C8B-B14F-4D97-AF65-F5344CB8AC3E}">
        <p14:creationId xmlns:p14="http://schemas.microsoft.com/office/powerpoint/2010/main" val="10244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C00000"/>
                </a:solidFill>
              </a:rPr>
              <a:t>How about you?</a:t>
            </a:r>
            <a:endParaRPr lang="en-GB" dirty="0"/>
          </a:p>
        </p:txBody>
      </p:sp>
      <p:sp>
        <p:nvSpPr>
          <p:cNvPr id="3" name="Content Placeholder 2"/>
          <p:cNvSpPr>
            <a:spLocks noGrp="1"/>
          </p:cNvSpPr>
          <p:nvPr>
            <p:ph idx="1"/>
          </p:nvPr>
        </p:nvSpPr>
        <p:spPr/>
        <p:txBody>
          <a:bodyPr>
            <a:normAutofit/>
          </a:bodyPr>
          <a:lstStyle/>
          <a:p>
            <a:pPr marL="0" indent="0">
              <a:buNone/>
            </a:pPr>
            <a:r>
              <a:rPr lang="en-GB" sz="5400" b="1" dirty="0"/>
              <a:t>Is there something you would like to protest about? How would you protest? </a:t>
            </a: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15690" y="274638"/>
            <a:ext cx="1271110" cy="2199020"/>
          </a:xfrm>
          <a:prstGeom prst="rect">
            <a:avLst/>
          </a:prstGeom>
        </p:spPr>
      </p:pic>
    </p:spTree>
    <p:extLst>
      <p:ext uri="{BB962C8B-B14F-4D97-AF65-F5344CB8AC3E}">
        <p14:creationId xmlns:p14="http://schemas.microsoft.com/office/powerpoint/2010/main" val="7223234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8800" b="1" dirty="0">
                <a:solidFill>
                  <a:srgbClr val="C00000"/>
                </a:solidFill>
              </a:rPr>
              <a:t>This lesson:</a:t>
            </a:r>
          </a:p>
        </p:txBody>
      </p:sp>
      <p:sp>
        <p:nvSpPr>
          <p:cNvPr id="3" name="Content Placeholder 2"/>
          <p:cNvSpPr>
            <a:spLocks noGrp="1"/>
          </p:cNvSpPr>
          <p:nvPr>
            <p:ph idx="1"/>
          </p:nvPr>
        </p:nvSpPr>
        <p:spPr>
          <a:xfrm>
            <a:off x="251520" y="1600200"/>
            <a:ext cx="8677126" cy="4997152"/>
          </a:xfrm>
        </p:spPr>
        <p:txBody>
          <a:bodyPr>
            <a:noAutofit/>
          </a:bodyPr>
          <a:lstStyle/>
          <a:p>
            <a:pPr marL="0" indent="0">
              <a:buNone/>
            </a:pPr>
            <a:endParaRPr lang="en-GB" sz="5400" b="1" dirty="0"/>
          </a:p>
          <a:p>
            <a:r>
              <a:rPr lang="en-GB" sz="5400" b="1" dirty="0">
                <a:solidFill>
                  <a:srgbClr val="C00000"/>
                </a:solidFill>
              </a:rPr>
              <a:t>Vocabulary</a:t>
            </a:r>
          </a:p>
          <a:p>
            <a:r>
              <a:rPr lang="en-GB" sz="5400" b="1" dirty="0">
                <a:solidFill>
                  <a:srgbClr val="C00000"/>
                </a:solidFill>
              </a:rPr>
              <a:t>Reading</a:t>
            </a:r>
          </a:p>
          <a:p>
            <a:r>
              <a:rPr lang="en-GB" sz="5400" b="1" dirty="0">
                <a:solidFill>
                  <a:srgbClr val="C00000"/>
                </a:solidFill>
              </a:rPr>
              <a:t>Grammar</a:t>
            </a:r>
          </a:p>
          <a:p>
            <a:r>
              <a:rPr lang="en-GB" sz="5400" b="1" dirty="0">
                <a:solidFill>
                  <a:srgbClr val="C00000"/>
                </a:solidFill>
              </a:rPr>
              <a:t>Speaking</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4128" y="1916832"/>
            <a:ext cx="2232248" cy="3861789"/>
          </a:xfrm>
          <a:prstGeom prst="rect">
            <a:avLst/>
          </a:prstGeom>
        </p:spPr>
      </p:pic>
    </p:spTree>
    <p:extLst>
      <p:ext uri="{BB962C8B-B14F-4D97-AF65-F5344CB8AC3E}">
        <p14:creationId xmlns:p14="http://schemas.microsoft.com/office/powerpoint/2010/main" val="700403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C00000"/>
                </a:solidFill>
              </a:rPr>
              <a:t>Protests</a:t>
            </a:r>
          </a:p>
        </p:txBody>
      </p:sp>
      <p:sp>
        <p:nvSpPr>
          <p:cNvPr id="3" name="Content Placeholder 2"/>
          <p:cNvSpPr>
            <a:spLocks noGrp="1"/>
          </p:cNvSpPr>
          <p:nvPr>
            <p:ph idx="1"/>
          </p:nvPr>
        </p:nvSpPr>
        <p:spPr>
          <a:xfrm>
            <a:off x="457200" y="1759858"/>
            <a:ext cx="8229600" cy="4525963"/>
          </a:xfrm>
        </p:spPr>
        <p:txBody>
          <a:bodyPr/>
          <a:lstStyle/>
          <a:p>
            <a:pPr marL="0" indent="0">
              <a:buNone/>
            </a:pPr>
            <a:r>
              <a:rPr lang="en-GB" dirty="0"/>
              <a:t>Make  a list of the different ways people can protest and the reasons why people protest.</a:t>
            </a:r>
          </a:p>
          <a:p>
            <a:pPr marL="0" indent="0">
              <a:buNone/>
            </a:pPr>
            <a:endParaRPr lang="en-GB" dirty="0"/>
          </a:p>
          <a:p>
            <a:pPr marL="0" indent="0">
              <a:buNone/>
            </a:pPr>
            <a:r>
              <a:rPr lang="en-GB" b="1" dirty="0">
                <a:solidFill>
                  <a:srgbClr val="C00000"/>
                </a:solidFill>
              </a:rPr>
              <a:t>          How?                         Why?</a:t>
            </a:r>
          </a:p>
        </p:txBody>
      </p:sp>
      <p:cxnSp>
        <p:nvCxnSpPr>
          <p:cNvPr id="5" name="Straight Connector 4"/>
          <p:cNvCxnSpPr/>
          <p:nvPr/>
        </p:nvCxnSpPr>
        <p:spPr>
          <a:xfrm flipV="1">
            <a:off x="3563888" y="3410857"/>
            <a:ext cx="6626" cy="18143"/>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570514" y="3212976"/>
            <a:ext cx="0" cy="25922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55576" y="3212976"/>
            <a:ext cx="655272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p:cNvCxnSpPr>
          <p:nvPr/>
        </p:nvCxnSpPr>
        <p:spPr>
          <a:xfrm>
            <a:off x="755576" y="3212976"/>
            <a:ext cx="0" cy="291318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308304" y="3212976"/>
            <a:ext cx="0" cy="28083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a:cxnSpLocks/>
          </p:cNvCxnSpPr>
          <p:nvPr/>
        </p:nvCxnSpPr>
        <p:spPr>
          <a:xfrm flipV="1">
            <a:off x="755576" y="3863181"/>
            <a:ext cx="6552728" cy="69875"/>
          </a:xfrm>
          <a:prstGeom prst="line">
            <a:avLst/>
          </a:prstGeom>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42472" y="184425"/>
            <a:ext cx="965832" cy="1670888"/>
          </a:xfrm>
          <a:prstGeom prst="rect">
            <a:avLst/>
          </a:prstGeom>
        </p:spPr>
      </p:pic>
    </p:spTree>
    <p:extLst>
      <p:ext uri="{BB962C8B-B14F-4D97-AF65-F5344CB8AC3E}">
        <p14:creationId xmlns:p14="http://schemas.microsoft.com/office/powerpoint/2010/main" val="1671874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8928992" cy="1354162"/>
          </a:xfrm>
        </p:spPr>
        <p:txBody>
          <a:bodyPr>
            <a:noAutofit/>
          </a:bodyPr>
          <a:lstStyle/>
          <a:p>
            <a:r>
              <a:rPr lang="en-GB" sz="4200" b="1" dirty="0">
                <a:solidFill>
                  <a:srgbClr val="C00000"/>
                </a:solidFill>
              </a:rPr>
              <a:t>Do you know what these words mean? </a:t>
            </a:r>
            <a:r>
              <a:rPr lang="en-GB" b="1" dirty="0">
                <a:solidFill>
                  <a:srgbClr val="C00000"/>
                </a:solidFill>
              </a:rPr>
              <a:t>Discuss or look them up:</a:t>
            </a:r>
          </a:p>
        </p:txBody>
      </p:sp>
      <p:sp>
        <p:nvSpPr>
          <p:cNvPr id="4" name="Content Placeholder 3"/>
          <p:cNvSpPr>
            <a:spLocks noGrp="1"/>
          </p:cNvSpPr>
          <p:nvPr>
            <p:ph sz="half" idx="1"/>
          </p:nvPr>
        </p:nvSpPr>
        <p:spPr>
          <a:xfrm>
            <a:off x="457200" y="1844824"/>
            <a:ext cx="4038600" cy="4608512"/>
          </a:xfrm>
        </p:spPr>
        <p:txBody>
          <a:bodyPr>
            <a:normAutofit/>
          </a:bodyPr>
          <a:lstStyle/>
          <a:p>
            <a:r>
              <a:rPr lang="en-GB" sz="4800" b="1" dirty="0"/>
              <a:t>a national anthem</a:t>
            </a:r>
          </a:p>
          <a:p>
            <a:r>
              <a:rPr lang="en-GB" sz="4800" b="1" dirty="0"/>
              <a:t>racism</a:t>
            </a:r>
          </a:p>
          <a:p>
            <a:r>
              <a:rPr lang="en-GB" sz="4800" b="1" dirty="0"/>
              <a:t>brutality</a:t>
            </a:r>
          </a:p>
          <a:p>
            <a:r>
              <a:rPr lang="en-GB" sz="4800" b="1" dirty="0"/>
              <a:t>patriotic</a:t>
            </a:r>
          </a:p>
          <a:p>
            <a:endParaRPr lang="en-GB" sz="4800" b="1" dirty="0"/>
          </a:p>
        </p:txBody>
      </p:sp>
      <p:sp>
        <p:nvSpPr>
          <p:cNvPr id="5" name="Content Placeholder 4"/>
          <p:cNvSpPr>
            <a:spLocks noGrp="1"/>
          </p:cNvSpPr>
          <p:nvPr>
            <p:ph sz="half" idx="2"/>
          </p:nvPr>
        </p:nvSpPr>
        <p:spPr>
          <a:xfrm>
            <a:off x="4283968" y="2060848"/>
            <a:ext cx="4402832" cy="4536504"/>
          </a:xfrm>
        </p:spPr>
        <p:txBody>
          <a:bodyPr>
            <a:normAutofit/>
          </a:bodyPr>
          <a:lstStyle/>
          <a:p>
            <a:r>
              <a:rPr lang="en-GB" sz="4800" b="1" dirty="0"/>
              <a:t>a jersey</a:t>
            </a:r>
            <a:endParaRPr lang="en-GB" sz="4800" b="1" dirty="0"/>
          </a:p>
          <a:p>
            <a:r>
              <a:rPr lang="en-GB" sz="4800" b="1" dirty="0"/>
              <a:t>a critic</a:t>
            </a:r>
          </a:p>
          <a:p>
            <a:r>
              <a:rPr lang="en-GB" sz="4800" b="1" dirty="0"/>
              <a:t>to criticise</a:t>
            </a:r>
          </a:p>
          <a:p>
            <a:r>
              <a:rPr lang="en-GB" sz="4800" b="1" dirty="0"/>
              <a:t>a fist</a:t>
            </a:r>
          </a:p>
          <a:p>
            <a:pPr marL="0" indent="0">
              <a:buNone/>
            </a:pPr>
            <a:endParaRPr lang="en-GB" sz="4800" b="1" dirty="0"/>
          </a:p>
        </p:txBody>
      </p:sp>
    </p:spTree>
    <p:extLst>
      <p:ext uri="{BB962C8B-B14F-4D97-AF65-F5344CB8AC3E}">
        <p14:creationId xmlns:p14="http://schemas.microsoft.com/office/powerpoint/2010/main" val="4116184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2458616" cy="864096"/>
          </a:xfrm>
        </p:spPr>
        <p:txBody>
          <a:bodyPr>
            <a:normAutofit/>
          </a:bodyPr>
          <a:lstStyle/>
          <a:p>
            <a:r>
              <a:rPr lang="en-GB" b="1" dirty="0">
                <a:solidFill>
                  <a:srgbClr val="C00000"/>
                </a:solidFill>
              </a:rPr>
              <a:t>Match:</a:t>
            </a:r>
          </a:p>
        </p:txBody>
      </p:sp>
      <p:sp>
        <p:nvSpPr>
          <p:cNvPr id="4" name="Content Placeholder 3"/>
          <p:cNvSpPr>
            <a:spLocks noGrp="1"/>
          </p:cNvSpPr>
          <p:nvPr>
            <p:ph sz="half" idx="1"/>
          </p:nvPr>
        </p:nvSpPr>
        <p:spPr>
          <a:xfrm>
            <a:off x="0" y="980728"/>
            <a:ext cx="3131840" cy="5688632"/>
          </a:xfrm>
        </p:spPr>
        <p:txBody>
          <a:bodyPr>
            <a:normAutofit lnSpcReduction="10000"/>
          </a:bodyPr>
          <a:lstStyle/>
          <a:p>
            <a:pPr marL="0" indent="0">
              <a:buNone/>
            </a:pPr>
            <a:r>
              <a:rPr lang="en-GB" sz="3200" b="1" dirty="0">
                <a:solidFill>
                  <a:srgbClr val="C00000"/>
                </a:solidFill>
              </a:rPr>
              <a:t>1) a national </a:t>
            </a:r>
          </a:p>
          <a:p>
            <a:pPr marL="0" indent="0">
              <a:buNone/>
            </a:pPr>
            <a:r>
              <a:rPr lang="en-GB" sz="3200" b="1" dirty="0">
                <a:solidFill>
                  <a:srgbClr val="C00000"/>
                </a:solidFill>
              </a:rPr>
              <a:t>      anthem</a:t>
            </a:r>
          </a:p>
          <a:p>
            <a:pPr marL="0" indent="0">
              <a:buNone/>
            </a:pPr>
            <a:r>
              <a:rPr lang="en-GB" sz="3200" b="1" dirty="0">
                <a:solidFill>
                  <a:srgbClr val="C00000"/>
                </a:solidFill>
              </a:rPr>
              <a:t>2) racism</a:t>
            </a:r>
          </a:p>
          <a:p>
            <a:pPr marL="0" indent="0">
              <a:buNone/>
            </a:pPr>
            <a:r>
              <a:rPr lang="en-GB" sz="3200" b="1" dirty="0">
                <a:solidFill>
                  <a:srgbClr val="C00000"/>
                </a:solidFill>
              </a:rPr>
              <a:t>3) brutality</a:t>
            </a:r>
          </a:p>
          <a:p>
            <a:pPr marL="0" indent="0">
              <a:buNone/>
            </a:pPr>
            <a:r>
              <a:rPr lang="en-GB" sz="3200" b="1" dirty="0">
                <a:solidFill>
                  <a:srgbClr val="C00000"/>
                </a:solidFill>
              </a:rPr>
              <a:t>4) patriotic</a:t>
            </a:r>
          </a:p>
          <a:p>
            <a:pPr marL="0" indent="0">
              <a:buNone/>
            </a:pPr>
            <a:r>
              <a:rPr lang="en-GB" sz="3200" b="1" dirty="0">
                <a:solidFill>
                  <a:srgbClr val="C00000"/>
                </a:solidFill>
              </a:rPr>
              <a:t>5) a critic</a:t>
            </a:r>
          </a:p>
          <a:p>
            <a:pPr marL="0" indent="0">
              <a:buNone/>
            </a:pPr>
            <a:r>
              <a:rPr lang="en-GB" sz="3200" b="1" dirty="0">
                <a:solidFill>
                  <a:srgbClr val="C00000"/>
                </a:solidFill>
              </a:rPr>
              <a:t>6) to criticise</a:t>
            </a:r>
          </a:p>
          <a:p>
            <a:pPr marL="0" indent="0">
              <a:buNone/>
            </a:pPr>
            <a:r>
              <a:rPr lang="en-GB" sz="3200" b="1" dirty="0">
                <a:solidFill>
                  <a:srgbClr val="C00000"/>
                </a:solidFill>
              </a:rPr>
              <a:t>7) a jersey</a:t>
            </a:r>
            <a:endParaRPr lang="en-GB" sz="2200" b="1" i="1" dirty="0">
              <a:solidFill>
                <a:srgbClr val="C00000"/>
              </a:solidFill>
            </a:endParaRPr>
          </a:p>
          <a:p>
            <a:pPr marL="0" indent="0">
              <a:buNone/>
            </a:pPr>
            <a:r>
              <a:rPr lang="en-GB" sz="3200" b="1" dirty="0">
                <a:solidFill>
                  <a:srgbClr val="C00000"/>
                </a:solidFill>
              </a:rPr>
              <a:t>8) a fist</a:t>
            </a:r>
          </a:p>
          <a:p>
            <a:pPr marL="0" indent="0">
              <a:buNone/>
            </a:pPr>
            <a:r>
              <a:rPr lang="en-GB" sz="3200" b="1" dirty="0">
                <a:solidFill>
                  <a:srgbClr val="C00000"/>
                </a:solidFill>
              </a:rPr>
              <a:t>9) patriotism</a:t>
            </a:r>
            <a:endParaRPr lang="en-GB" sz="2600" b="1" dirty="0">
              <a:solidFill>
                <a:srgbClr val="C00000"/>
              </a:solidFill>
            </a:endParaRPr>
          </a:p>
          <a:p>
            <a:pPr marL="0" indent="0">
              <a:buNone/>
            </a:pPr>
            <a:endParaRPr lang="en-GB" sz="3200" b="1" dirty="0">
              <a:solidFill>
                <a:srgbClr val="C00000"/>
              </a:solidFill>
            </a:endParaRPr>
          </a:p>
          <a:p>
            <a:pPr marL="0" indent="0">
              <a:buNone/>
            </a:pPr>
            <a:endParaRPr lang="en-GB" sz="3200" b="1" dirty="0">
              <a:solidFill>
                <a:srgbClr val="C00000"/>
              </a:solidFill>
            </a:endParaRPr>
          </a:p>
          <a:p>
            <a:pPr marL="0" indent="0">
              <a:buNone/>
            </a:pPr>
            <a:endParaRPr lang="en-GB" sz="3200" b="1" dirty="0">
              <a:solidFill>
                <a:srgbClr val="C00000"/>
              </a:solidFill>
            </a:endParaRPr>
          </a:p>
          <a:p>
            <a:pPr marL="0" indent="0">
              <a:buNone/>
            </a:pPr>
            <a:endParaRPr lang="en-GB" dirty="0"/>
          </a:p>
          <a:p>
            <a:pPr marL="0" indent="0">
              <a:buNone/>
            </a:pPr>
            <a:endParaRPr lang="en-GB" dirty="0"/>
          </a:p>
        </p:txBody>
      </p:sp>
      <p:sp>
        <p:nvSpPr>
          <p:cNvPr id="5" name="Content Placeholder 4"/>
          <p:cNvSpPr>
            <a:spLocks noGrp="1"/>
          </p:cNvSpPr>
          <p:nvPr>
            <p:ph sz="half" idx="2"/>
          </p:nvPr>
        </p:nvSpPr>
        <p:spPr>
          <a:xfrm>
            <a:off x="2987824" y="0"/>
            <a:ext cx="6048672" cy="6858000"/>
          </a:xfrm>
        </p:spPr>
        <p:txBody>
          <a:bodyPr>
            <a:normAutofit lnSpcReduction="10000"/>
          </a:bodyPr>
          <a:lstStyle/>
          <a:p>
            <a:pPr marL="514350" indent="-514350">
              <a:buAutoNum type="alphaLcParenR"/>
            </a:pPr>
            <a:endParaRPr lang="en-GB" sz="2900" b="1" dirty="0">
              <a:solidFill>
                <a:srgbClr val="7030A0"/>
              </a:solidFill>
            </a:endParaRPr>
          </a:p>
          <a:p>
            <a:pPr marL="514350" indent="-514350">
              <a:buAutoNum type="alphaLcParenR"/>
            </a:pPr>
            <a:r>
              <a:rPr lang="en-GB" sz="2900" b="1" dirty="0">
                <a:solidFill>
                  <a:srgbClr val="7030A0"/>
                </a:solidFill>
              </a:rPr>
              <a:t>the belief that a group of people, </a:t>
            </a:r>
            <a:r>
              <a:rPr lang="en-GB" sz="2900" b="1" dirty="0" err="1">
                <a:solidFill>
                  <a:srgbClr val="7030A0"/>
                </a:solidFill>
              </a:rPr>
              <a:t>eg</a:t>
            </a:r>
            <a:r>
              <a:rPr lang="en-GB" sz="2900" b="1" dirty="0">
                <a:solidFill>
                  <a:srgbClr val="7030A0"/>
                </a:solidFill>
              </a:rPr>
              <a:t> white people, are better than others</a:t>
            </a:r>
          </a:p>
          <a:p>
            <a:pPr marL="0" indent="0">
              <a:buNone/>
            </a:pPr>
            <a:r>
              <a:rPr lang="en-GB" sz="2900" b="1" dirty="0">
                <a:solidFill>
                  <a:srgbClr val="7030A0"/>
                </a:solidFill>
              </a:rPr>
              <a:t>b)                         c)</a:t>
            </a:r>
          </a:p>
          <a:p>
            <a:pPr marL="0" indent="0">
              <a:buNone/>
            </a:pPr>
            <a:endParaRPr lang="en-GB" sz="2900" b="1" dirty="0">
              <a:solidFill>
                <a:srgbClr val="7030A0"/>
              </a:solidFill>
            </a:endParaRPr>
          </a:p>
          <a:p>
            <a:pPr marL="0" indent="0">
              <a:buNone/>
            </a:pPr>
            <a:r>
              <a:rPr lang="en-GB" sz="2900" b="1" dirty="0">
                <a:solidFill>
                  <a:srgbClr val="7030A0"/>
                </a:solidFill>
              </a:rPr>
              <a:t>d) a country’s song</a:t>
            </a:r>
          </a:p>
          <a:p>
            <a:pPr marL="0" indent="0">
              <a:buNone/>
            </a:pPr>
            <a:r>
              <a:rPr lang="en-GB" sz="2900" b="1" dirty="0">
                <a:solidFill>
                  <a:srgbClr val="7030A0"/>
                </a:solidFill>
              </a:rPr>
              <a:t>e) cruel or violent action</a:t>
            </a:r>
          </a:p>
          <a:p>
            <a:pPr marL="0" indent="0">
              <a:buNone/>
            </a:pPr>
            <a:r>
              <a:rPr lang="en-GB" sz="2900" b="1" dirty="0">
                <a:solidFill>
                  <a:srgbClr val="7030A0"/>
                </a:solidFill>
              </a:rPr>
              <a:t>f) someone who says they do not like</a:t>
            </a:r>
          </a:p>
          <a:p>
            <a:pPr marL="0" indent="0">
              <a:buNone/>
            </a:pPr>
            <a:r>
              <a:rPr lang="en-GB" sz="2900" b="1" dirty="0">
                <a:solidFill>
                  <a:srgbClr val="7030A0"/>
                </a:solidFill>
              </a:rPr>
              <a:t>   something</a:t>
            </a:r>
          </a:p>
          <a:p>
            <a:pPr marL="0" indent="0">
              <a:buNone/>
            </a:pPr>
            <a:r>
              <a:rPr lang="en-GB" sz="2900" b="1" dirty="0">
                <a:solidFill>
                  <a:srgbClr val="7030A0"/>
                </a:solidFill>
              </a:rPr>
              <a:t>g) say you do not like something</a:t>
            </a:r>
          </a:p>
          <a:p>
            <a:pPr marL="0" indent="0">
              <a:buNone/>
            </a:pPr>
            <a:r>
              <a:rPr lang="en-GB" sz="2900" b="1" dirty="0">
                <a:solidFill>
                  <a:srgbClr val="7030A0"/>
                </a:solidFill>
              </a:rPr>
              <a:t>h) showing love for your country</a:t>
            </a:r>
          </a:p>
          <a:p>
            <a:pPr marL="0" indent="0">
              <a:buNone/>
            </a:pPr>
            <a:r>
              <a:rPr lang="en-GB" sz="2900" b="1" dirty="0" err="1">
                <a:solidFill>
                  <a:srgbClr val="7030A0"/>
                </a:solidFill>
              </a:rPr>
              <a:t>i</a:t>
            </a:r>
            <a:r>
              <a:rPr lang="en-GB" sz="2900" b="1" dirty="0">
                <a:solidFill>
                  <a:srgbClr val="7030A0"/>
                </a:solidFill>
              </a:rPr>
              <a:t>) the feeling of love for your country</a:t>
            </a:r>
          </a:p>
        </p:txBody>
      </p:sp>
      <p:pic>
        <p:nvPicPr>
          <p:cNvPr id="3" name="Picture 2"/>
          <p:cNvPicPr>
            <a:picLocks noChangeAspect="1"/>
          </p:cNvPicPr>
          <p:nvPr/>
        </p:nvPicPr>
        <p:blipFill>
          <a:blip r:embed="rId3"/>
          <a:stretch>
            <a:fillRect/>
          </a:stretch>
        </p:blipFill>
        <p:spPr>
          <a:xfrm>
            <a:off x="3626407" y="1874797"/>
            <a:ext cx="584059" cy="78002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06322" y="1618951"/>
            <a:ext cx="626684" cy="1035872"/>
          </a:xfrm>
          <a:prstGeom prst="rect">
            <a:avLst/>
          </a:prstGeom>
        </p:spPr>
      </p:pic>
    </p:spTree>
    <p:extLst>
      <p:ext uri="{BB962C8B-B14F-4D97-AF65-F5344CB8AC3E}">
        <p14:creationId xmlns:p14="http://schemas.microsoft.com/office/powerpoint/2010/main" val="1752660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58618"/>
          </a:xfrm>
        </p:spPr>
        <p:txBody>
          <a:bodyPr>
            <a:normAutofit/>
          </a:bodyPr>
          <a:lstStyle/>
          <a:p>
            <a:r>
              <a:rPr lang="en-GB" b="1" dirty="0">
                <a:solidFill>
                  <a:srgbClr val="C00000"/>
                </a:solidFill>
              </a:rPr>
              <a:t>What do you think?</a:t>
            </a:r>
            <a:br>
              <a:rPr lang="en-GB" dirty="0"/>
            </a:br>
            <a:r>
              <a:rPr lang="en-GB" dirty="0"/>
              <a:t>1) What is his job?</a:t>
            </a:r>
            <a:br>
              <a:rPr lang="en-GB" dirty="0"/>
            </a:br>
            <a:r>
              <a:rPr lang="en-GB" dirty="0"/>
              <a:t>    2) Where is he from?</a:t>
            </a:r>
            <a:br>
              <a:rPr lang="en-GB" dirty="0"/>
            </a:br>
            <a:r>
              <a:rPr lang="en-GB" dirty="0"/>
              <a:t>      3) Why is he kneeling?</a:t>
            </a:r>
            <a:br>
              <a:rPr lang="en-GB" dirty="0"/>
            </a:br>
            <a:br>
              <a:rPr lang="en-GB" dirty="0"/>
            </a:br>
            <a:r>
              <a:rPr lang="en-GB" b="1" dirty="0">
                <a:solidFill>
                  <a:srgbClr val="C00000"/>
                </a:solidFill>
              </a:rPr>
              <a:t>Now read and check.</a:t>
            </a:r>
            <a:br>
              <a:rPr lang="en-GB" dirty="0"/>
            </a:br>
            <a:endParaRPr lang="en-GB"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548680"/>
            <a:ext cx="1992139" cy="3446400"/>
          </a:xfrm>
        </p:spPr>
      </p:pic>
    </p:spTree>
    <p:extLst>
      <p:ext uri="{BB962C8B-B14F-4D97-AF65-F5344CB8AC3E}">
        <p14:creationId xmlns:p14="http://schemas.microsoft.com/office/powerpoint/2010/main" val="1269586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864096"/>
          </a:xfrm>
        </p:spPr>
        <p:txBody>
          <a:bodyPr>
            <a:normAutofit fontScale="90000"/>
          </a:bodyPr>
          <a:lstStyle/>
          <a:p>
            <a:r>
              <a:rPr lang="en-GB" sz="4800" b="1" dirty="0">
                <a:solidFill>
                  <a:srgbClr val="C00000"/>
                </a:solidFill>
              </a:rPr>
              <a:t>Now read and check your answers:</a:t>
            </a:r>
            <a:br>
              <a:rPr lang="en-GB" sz="4800" b="1" dirty="0">
                <a:solidFill>
                  <a:srgbClr val="C00000"/>
                </a:solidFill>
              </a:rPr>
            </a:br>
            <a:endParaRPr lang="en-GB" sz="4800" b="1" dirty="0">
              <a:solidFill>
                <a:srgbClr val="C00000"/>
              </a:solidFill>
            </a:endParaRPr>
          </a:p>
        </p:txBody>
      </p:sp>
      <p:sp>
        <p:nvSpPr>
          <p:cNvPr id="3" name="Content Placeholder 2"/>
          <p:cNvSpPr>
            <a:spLocks noGrp="1"/>
          </p:cNvSpPr>
          <p:nvPr>
            <p:ph idx="1"/>
          </p:nvPr>
        </p:nvSpPr>
        <p:spPr>
          <a:xfrm>
            <a:off x="107504" y="1052736"/>
            <a:ext cx="8928992" cy="5544616"/>
          </a:xfrm>
        </p:spPr>
        <p:txBody>
          <a:bodyPr>
            <a:normAutofit lnSpcReduction="10000"/>
          </a:bodyPr>
          <a:lstStyle/>
          <a:p>
            <a:pPr marL="0" indent="0">
              <a:buNone/>
            </a:pPr>
            <a:r>
              <a:rPr lang="en-GB" dirty="0"/>
              <a:t>The San Francisco 49ers is an American football team. On 26 August 2016, just before a game against the Green Bay Packers, one of their team, Colin </a:t>
            </a:r>
            <a:r>
              <a:rPr lang="en-GB" dirty="0" err="1"/>
              <a:t>Kaepernick</a:t>
            </a:r>
            <a:r>
              <a:rPr lang="en-GB" dirty="0"/>
              <a:t> made a famous decision. He did not stand during the singing of the national anthem. He knelt. </a:t>
            </a:r>
          </a:p>
          <a:p>
            <a:pPr marL="0" indent="0">
              <a:buNone/>
            </a:pPr>
            <a:r>
              <a:rPr lang="en-GB" dirty="0" err="1"/>
              <a:t>Kaepernick</a:t>
            </a:r>
            <a:r>
              <a:rPr lang="en-GB" dirty="0"/>
              <a:t> explained that it was a protest against racism and police brutality against African Americans. He said, ‘To me, this is bigger than football and it would be wrong for me to look the other way, There are bodies in the street and people are getting away with murder.’</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
        <p:nvSpPr>
          <p:cNvPr id="4" name="Rectangle 3"/>
          <p:cNvSpPr/>
          <p:nvPr/>
        </p:nvSpPr>
        <p:spPr>
          <a:xfrm>
            <a:off x="899592" y="908720"/>
            <a:ext cx="6768752" cy="584775"/>
          </a:xfrm>
          <a:prstGeom prst="rect">
            <a:avLst/>
          </a:prstGeom>
        </p:spPr>
        <p:txBody>
          <a:bodyPr wrap="square">
            <a:spAutoFit/>
          </a:bodyPr>
          <a:lstStyle/>
          <a:p>
            <a:endParaRPr lang="en-GB" sz="3200" b="1" dirty="0"/>
          </a:p>
        </p:txBody>
      </p:sp>
    </p:spTree>
    <p:extLst>
      <p:ext uri="{BB962C8B-B14F-4D97-AF65-F5344CB8AC3E}">
        <p14:creationId xmlns:p14="http://schemas.microsoft.com/office/powerpoint/2010/main" val="8849266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solidFill>
                  <a:srgbClr val="C00000"/>
                </a:solidFill>
              </a:rPr>
              <a:t>What do you think the answers are to these questions</a:t>
            </a:r>
            <a:r>
              <a:rPr lang="en-GB" dirty="0"/>
              <a:t>?</a:t>
            </a:r>
          </a:p>
        </p:txBody>
      </p:sp>
      <p:sp>
        <p:nvSpPr>
          <p:cNvPr id="3" name="Content Placeholder 2"/>
          <p:cNvSpPr>
            <a:spLocks noGrp="1"/>
          </p:cNvSpPr>
          <p:nvPr>
            <p:ph idx="1"/>
          </p:nvPr>
        </p:nvSpPr>
        <p:spPr/>
        <p:txBody>
          <a:bodyPr>
            <a:noAutofit/>
          </a:bodyPr>
          <a:lstStyle/>
          <a:p>
            <a:pPr marL="742950" indent="-742950">
              <a:buAutoNum type="arabicParenR"/>
            </a:pPr>
            <a:r>
              <a:rPr lang="en-GB" sz="3600" b="1" dirty="0"/>
              <a:t>Everyone agreed with Colin </a:t>
            </a:r>
            <a:r>
              <a:rPr lang="en-GB" sz="3600" b="1" dirty="0" err="1"/>
              <a:t>Kaepernick</a:t>
            </a:r>
            <a:r>
              <a:rPr lang="en-GB" sz="3600" b="1" dirty="0"/>
              <a:t>.  Yes/no?</a:t>
            </a:r>
          </a:p>
          <a:p>
            <a:pPr marL="0" indent="0">
              <a:buNone/>
            </a:pPr>
            <a:r>
              <a:rPr lang="en-GB" sz="3600" b="1" dirty="0"/>
              <a:t>2)    The US government wants people to</a:t>
            </a:r>
          </a:p>
          <a:p>
            <a:pPr marL="0" indent="0">
              <a:buNone/>
            </a:pPr>
            <a:r>
              <a:rPr lang="en-GB" sz="3600" b="1" dirty="0"/>
              <a:t>        sing the national anthem.  Yes/no?</a:t>
            </a:r>
          </a:p>
          <a:p>
            <a:pPr marL="742950" indent="-742950">
              <a:buAutoNum type="arabicParenR" startAt="3"/>
            </a:pPr>
            <a:r>
              <a:rPr lang="en-GB" sz="3600" b="1" dirty="0"/>
              <a:t>Colin </a:t>
            </a:r>
            <a:r>
              <a:rPr lang="en-GB" sz="3600" b="1" dirty="0" err="1"/>
              <a:t>Kaepernick</a:t>
            </a:r>
            <a:r>
              <a:rPr lang="en-GB" sz="3600" b="1" dirty="0"/>
              <a:t> only knelt before</a:t>
            </a:r>
          </a:p>
          <a:p>
            <a:pPr marL="0" indent="0">
              <a:buNone/>
            </a:pPr>
            <a:r>
              <a:rPr lang="en-GB" sz="3600" b="1" dirty="0"/>
              <a:t>       one football game</a:t>
            </a:r>
            <a:r>
              <a:rPr lang="en-GB" sz="3600" b="1" dirty="0"/>
              <a:t>. Yes/no</a:t>
            </a:r>
            <a:r>
              <a:rPr lang="en-GB" sz="3600" dirty="0"/>
              <a:t>?</a:t>
            </a:r>
          </a:p>
          <a:p>
            <a:pPr marL="0" indent="0">
              <a:buNone/>
            </a:pPr>
            <a:r>
              <a:rPr lang="en-GB" sz="3600" b="1" dirty="0">
                <a:solidFill>
                  <a:srgbClr val="C00000"/>
                </a:solidFill>
              </a:rPr>
              <a:t>      Now read and check your answers:</a:t>
            </a:r>
          </a:p>
        </p:txBody>
      </p:sp>
    </p:spTree>
    <p:extLst>
      <p:ext uri="{BB962C8B-B14F-4D97-AF65-F5344CB8AC3E}">
        <p14:creationId xmlns:p14="http://schemas.microsoft.com/office/powerpoint/2010/main" val="3121855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166" y="-1251520"/>
            <a:ext cx="9036496" cy="8402300"/>
          </a:xfrm>
          <a:prstGeom prst="rect">
            <a:avLst/>
          </a:prstGeom>
        </p:spPr>
        <p:txBody>
          <a:bodyPr wrap="square">
            <a:spAutoFit/>
          </a:bodyPr>
          <a:lstStyle/>
          <a:p>
            <a:endParaRPr lang="en-GB" sz="2000" dirty="0"/>
          </a:p>
          <a:p>
            <a:endParaRPr lang="en-GB" sz="2000" dirty="0"/>
          </a:p>
          <a:p>
            <a:endParaRPr lang="en-GB" sz="2000" dirty="0"/>
          </a:p>
          <a:p>
            <a:endParaRPr lang="en-GB" sz="2000" b="1" dirty="0"/>
          </a:p>
          <a:p>
            <a:endParaRPr lang="en-GB" sz="2000" b="1" dirty="0"/>
          </a:p>
          <a:p>
            <a:r>
              <a:rPr lang="en-GB" sz="2800" dirty="0"/>
              <a:t>But some people thought </a:t>
            </a:r>
            <a:r>
              <a:rPr lang="en-GB" sz="2800" dirty="0" err="1"/>
              <a:t>Kaepernick</a:t>
            </a:r>
            <a:r>
              <a:rPr lang="en-GB" sz="2800" dirty="0"/>
              <a:t> was unpatriotic. Since 9/11, the national anthem before a game is now an act of patriotism. The Department of Defence has given millions of dollars to professional sports teams to support this. </a:t>
            </a:r>
          </a:p>
          <a:p>
            <a:endParaRPr lang="en-GB" sz="2800" dirty="0"/>
          </a:p>
          <a:p>
            <a:r>
              <a:rPr lang="en-GB" sz="2800" dirty="0"/>
              <a:t>Of course there are always a lot of critics who say people are protesting in the wrong way. Some liberals said </a:t>
            </a:r>
            <a:r>
              <a:rPr lang="en-GB" sz="2800" dirty="0" err="1"/>
              <a:t>Kaepernick</a:t>
            </a:r>
            <a:r>
              <a:rPr lang="en-GB" sz="2800" dirty="0"/>
              <a:t> was not showing respect. </a:t>
            </a:r>
          </a:p>
          <a:p>
            <a:endParaRPr lang="en-GB" sz="2800" dirty="0"/>
          </a:p>
          <a:p>
            <a:r>
              <a:rPr lang="en-GB" sz="2800" dirty="0"/>
              <a:t>But </a:t>
            </a:r>
            <a:r>
              <a:rPr lang="en-GB" sz="2800" dirty="0" err="1"/>
              <a:t>Kaepernick</a:t>
            </a:r>
            <a:r>
              <a:rPr lang="en-GB" sz="2800" dirty="0"/>
              <a:t> knelt before other games and the positive points were clear. A reporter in the New York Times wrote, ‘Show a photo of </a:t>
            </a:r>
            <a:r>
              <a:rPr lang="en-GB" sz="2800" dirty="0" err="1"/>
              <a:t>Kaepernick’s</a:t>
            </a:r>
            <a:r>
              <a:rPr lang="en-GB" sz="2800" dirty="0"/>
              <a:t> protest to someone who has never seen a football game or heard the national anthem or has no idea about race relations in this country, and they will understand it.’ </a:t>
            </a:r>
          </a:p>
          <a:p>
            <a:endParaRPr lang="en-GB" sz="2000" b="1" dirty="0"/>
          </a:p>
        </p:txBody>
      </p:sp>
    </p:spTree>
    <p:extLst>
      <p:ext uri="{BB962C8B-B14F-4D97-AF65-F5344CB8AC3E}">
        <p14:creationId xmlns:p14="http://schemas.microsoft.com/office/powerpoint/2010/main" val="15567574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1858</TotalTime>
  <Words>1265</Words>
  <Application>Microsoft Office PowerPoint</Application>
  <PresentationFormat>On-screen Show (4:3)</PresentationFormat>
  <Paragraphs>129</Paragraphs>
  <Slides>13</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Kneeling</vt:lpstr>
      <vt:lpstr>This lesson:</vt:lpstr>
      <vt:lpstr>Protests</vt:lpstr>
      <vt:lpstr>Do you know what these words mean? Discuss or look them up:</vt:lpstr>
      <vt:lpstr>Match:</vt:lpstr>
      <vt:lpstr>What do you think? 1) What is his job?     2) Where is he from?       3) Why is he kneeling?  Now read and check. </vt:lpstr>
      <vt:lpstr>Now read and check your answers: </vt:lpstr>
      <vt:lpstr>What do you think the answers are to these questions?</vt:lpstr>
      <vt:lpstr>PowerPoint Presentation</vt:lpstr>
      <vt:lpstr>What do you think happened next?</vt:lpstr>
      <vt:lpstr>PowerPoint Presentation</vt:lpstr>
      <vt:lpstr>Tell the story:</vt:lpstr>
      <vt:lpstr>How about you?</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 Slavery</dc:title>
  <dc:creator>Linda Ruas</dc:creator>
  <cp:lastModifiedBy>owner</cp:lastModifiedBy>
  <cp:revision>102</cp:revision>
  <dcterms:created xsi:type="dcterms:W3CDTF">2016-10-29T11:29:13Z</dcterms:created>
  <dcterms:modified xsi:type="dcterms:W3CDTF">2016-12-31T13:31:09Z</dcterms:modified>
</cp:coreProperties>
</file>